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59" r:id="rId3"/>
    <p:sldId id="260" r:id="rId4"/>
    <p:sldId id="261" r:id="rId5"/>
    <p:sldId id="270" r:id="rId6"/>
    <p:sldId id="266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915CDC-8D47-4873-8708-C6C1040818F9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BC9CE-CC09-4CA4-8425-93181F063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41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41075-1BF4-44B1-A7A6-DE538C3DF96A}" type="datetimeFigureOut">
              <a:rPr lang="ru-RU"/>
              <a:pPr>
                <a:defRPr/>
              </a:pPr>
              <a:t>29.10.2025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F21C2-0DA0-44D0-BF12-B62F922D9D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39E79-5C1E-4ACB-9E2E-51AA7F40E76B}" type="datetimeFigureOut">
              <a:rPr lang="ru-RU"/>
              <a:pPr>
                <a:defRPr/>
              </a:pPr>
              <a:t>29.10.2025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D0164-83BE-4B7D-AA61-1B9DD60060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AA084-14B0-4D42-B9F2-1BA0D5E422C1}" type="datetimeFigureOut">
              <a:rPr lang="ru-RU"/>
              <a:pPr>
                <a:defRPr/>
              </a:pPr>
              <a:t>29.10.2025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4F5F4-F33C-4232-9E86-DF4C3EB667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68ECF-9186-4FFF-A049-122A125AA202}" type="datetimeFigureOut">
              <a:rPr lang="ru-RU"/>
              <a:pPr>
                <a:defRPr/>
              </a:pPr>
              <a:t>29.10.2025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5657F-E699-4A41-BB49-5EE42B070D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1BEEE-990D-4D2B-A3DF-294AAAA7B063}" type="datetimeFigureOut">
              <a:rPr lang="ru-RU"/>
              <a:pPr>
                <a:defRPr/>
              </a:pPr>
              <a:t>29.10.2025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8F6A6-BE8B-4F81-9D63-D3EA5176A7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02E78-A874-4DFC-B8CD-7D4F4EF6A412}" type="datetimeFigureOut">
              <a:rPr lang="ru-RU"/>
              <a:pPr>
                <a:defRPr/>
              </a:pPr>
              <a:t>29.10.2025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61B45-1E7D-4162-B333-CD47F7BE4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E2130-4618-404B-8152-3181EEFE39D9}" type="datetimeFigureOut">
              <a:rPr lang="ru-RU"/>
              <a:pPr>
                <a:defRPr/>
              </a:pPr>
              <a:t>29.10.2025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BB89D-1954-42A6-AC59-1486A55582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28520-9729-4D07-AEA4-729D2E668CE7}" type="datetimeFigureOut">
              <a:rPr lang="ru-RU"/>
              <a:pPr>
                <a:defRPr/>
              </a:pPr>
              <a:t>29.10.2025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D783F-764C-4DAF-935F-89B598A2AA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F7D48-9C99-45C4-94B9-A853D19EADF5}" type="datetimeFigureOut">
              <a:rPr lang="ru-RU"/>
              <a:pPr>
                <a:defRPr/>
              </a:pPr>
              <a:t>29.10.2025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36448-4836-4C71-9FA7-C14DB6478D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6A8CA-90F6-44BD-8899-03E2864A7ABD}" type="datetimeFigureOut">
              <a:rPr lang="ru-RU"/>
              <a:pPr>
                <a:defRPr/>
              </a:pPr>
              <a:t>29.10.2025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D1C2F-53A7-4374-9D35-908EC2F2F0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8F516-395A-4580-8300-FA195E7AD636}" type="datetimeFigureOut">
              <a:rPr lang="ru-RU"/>
              <a:pPr>
                <a:defRPr/>
              </a:pPr>
              <a:t>29.10.2025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B6FA0-A478-42DC-B57E-AD1255AB3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9217AF-260A-4EAB-885D-113E50E7119F}" type="datetimeFigureOut">
              <a:rPr lang="ru-RU"/>
              <a:pPr>
                <a:defRPr/>
              </a:pPr>
              <a:t>29.10.2025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A11AA8F-88F6-4730-BF9E-9CAF1A17C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5"/>
          <p:cNvSpPr>
            <a:spLocks noGrp="1"/>
          </p:cNvSpPr>
          <p:nvPr>
            <p:ph type="title"/>
          </p:nvPr>
        </p:nvSpPr>
        <p:spPr>
          <a:xfrm>
            <a:off x="214282" y="-285776"/>
            <a:ext cx="8929718" cy="5572163"/>
          </a:xfrm>
        </p:spPr>
        <p:txBody>
          <a:bodyPr/>
          <a:lstStyle/>
          <a:p>
            <a:pPr eaLnBrk="1" hangingPunct="1"/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 участь в</a:t>
            </a:r>
            <a:b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(районному) </a:t>
            </a:r>
            <a:r>
              <a:rPr lang="ru-RU" sz="28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етапі</a:t>
            </a: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Всеукраїнських</a:t>
            </a: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учнівських</a:t>
            </a: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олімпіад</a:t>
            </a: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предметів</a:t>
            </a: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 2025/2026</a:t>
            </a:r>
            <a:b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навчальному</a:t>
            </a: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році</a:t>
            </a:r>
            <a:endParaRPr lang="ru-RU" sz="2800" b="1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880391" y="0"/>
            <a:ext cx="8229600" cy="1143000"/>
          </a:xfrm>
        </p:spPr>
        <p:txBody>
          <a:bodyPr/>
          <a:lstStyle/>
          <a:p>
            <a:pPr eaLnBrk="1" hangingPunct="1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Нормативна база</a:t>
            </a:r>
            <a:endParaRPr lang="ru-RU" b="1" dirty="0" smtClean="0">
              <a:latin typeface="Comic Sans MS" pitchFamily="66" charset="0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691680" y="908720"/>
            <a:ext cx="6972300" cy="4453955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Наказ МОНУ від 30 грудня 2024 року № 1820, зареєстрованого в Міністерстві  юстиції України 06 лютого 2025 року за № 187/43593, затверджено Положення про учнівський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олімпіадний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та турнірний рух;</a:t>
            </a:r>
          </a:p>
          <a:p>
            <a:pPr algn="just">
              <a:lnSpc>
                <a:spcPct val="8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Наказ МОНУ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№ 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165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.0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.202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«Про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Всеукраїнських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учнівських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олімпіад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предметів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у 202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/202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навчальному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роц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і»;</a:t>
            </a:r>
          </a:p>
          <a:p>
            <a:pPr algn="just">
              <a:lnSpc>
                <a:spcPct val="8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Наказ Департаменту науки і освіти України №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76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від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01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09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.202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року «Про організацію проведення І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етапу Всеукраїнських учнівських олімпіад з навчальних предметів у 2025/2026 навчальному році»;</a:t>
            </a:r>
          </a:p>
          <a:p>
            <a:pPr algn="just">
              <a:lnSpc>
                <a:spcPct val="8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Розпорядження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Берестинської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 районної військової адміністрації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Харківської області від 15.09.2025 року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№164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«Про організацію проведення І етапу Всеукраїнських учнівських олімпіад з навчальних предметів у 2025/2026 навчальному році у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Берестинському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районі»;</a:t>
            </a:r>
          </a:p>
          <a:p>
            <a:pPr algn="just">
              <a:lnSpc>
                <a:spcPct val="80000"/>
              </a:lnSpc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Наказ відділу освіти, молоді та спорту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Кегичівської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селищної ради від 16.09.2025 № 42 «Про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організацію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етапу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Всеукраїнських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учнівських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олімпіад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предметів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у 2025/2026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навчальному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році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ru-RU" dirty="0" smtClean="0"/>
          </a:p>
          <a:p>
            <a:pPr eaLnBrk="1" hangingPunct="1">
              <a:buFont typeface="Arial" charset="0"/>
              <a:buNone/>
            </a:pP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260D28-B57B-449F-A225-17C57CB3FCB8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2143108" y="2714620"/>
            <a:ext cx="650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857356" y="428605"/>
            <a:ext cx="69294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Всеукраїнські учнівські олімпіади </a:t>
            </a:r>
            <a:br>
              <a:rPr lang="uk-UA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із навчальних предметів </a:t>
            </a:r>
          </a:p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у 2025/2026 н. р.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1643050"/>
            <a:ext cx="664373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Відповідно до нового положення в цьому році </a:t>
            </a:r>
            <a:r>
              <a:rPr lang="uk-UA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кільного етапу не було</a:t>
            </a:r>
            <a:endParaRPr lang="uk-UA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uk-UA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І (районний) етап – </a:t>
            </a:r>
            <a:endParaRPr lang="uk-UA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жовтень-листопад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2025 року </a:t>
            </a:r>
            <a:endParaRPr lang="uk-UA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дистанційна форма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2143108" y="2714620"/>
            <a:ext cx="650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214290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1643050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12641" y="116632"/>
            <a:ext cx="75980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>
                <a:latin typeface="Times New Roman" pitchFamily="18" charset="0"/>
              </a:rPr>
              <a:t>Участь в </a:t>
            </a:r>
            <a:br>
              <a:rPr lang="uk-UA" sz="2000" b="1" dirty="0" smtClean="0">
                <a:latin typeface="Times New Roman" pitchFamily="18" charset="0"/>
              </a:rPr>
            </a:br>
            <a:r>
              <a:rPr lang="uk-UA" sz="2000" b="1" dirty="0" smtClean="0">
                <a:latin typeface="Times New Roman" pitchFamily="18" charset="0"/>
              </a:rPr>
              <a:t>І етапу Всеукраїнських учнівських олімпіад із навчальних предметів у 2025/2026 н. р. </a:t>
            </a:r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07035"/>
              </p:ext>
            </p:extLst>
          </p:nvPr>
        </p:nvGraphicFramePr>
        <p:xfrm>
          <a:off x="1331641" y="1124744"/>
          <a:ext cx="7601222" cy="4824533"/>
        </p:xfrm>
        <a:graphic>
          <a:graphicData uri="http://schemas.openxmlformats.org/drawingml/2006/table">
            <a:tbl>
              <a:tblPr/>
              <a:tblGrid>
                <a:gridCol w="552548"/>
                <a:gridCol w="1822025"/>
                <a:gridCol w="2359448"/>
                <a:gridCol w="2867201"/>
              </a:tblGrid>
              <a:tr h="508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№ з/п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Предмет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Кількість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учасників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Переможці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Українська мова та література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1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  <a:defRPr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Біологія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1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  <a:defRPr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Географія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1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  <a:defRPr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Фізика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1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  <a:defRPr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Математика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1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  <a:defRPr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Англійська мова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7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  <a:defRPr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Інформатика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02.11.2025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1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Правознавство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03.11.2025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6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  <a:defRPr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Астрономія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04.11.2025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1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  <a:defRPr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Німецька мова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06.11.2025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1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  <a:defRPr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Хімія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07.11.2025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1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  <a:defRPr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Інформаційні технології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09.11.2025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1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13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Історія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10.11.2025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2143108" y="2714620"/>
            <a:ext cx="650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214290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1643050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214290"/>
            <a:ext cx="72866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C00000"/>
                </a:solidFill>
              </a:rPr>
              <a:t>Помилки</a:t>
            </a:r>
            <a:r>
              <a:rPr lang="ru-RU" sz="2400" b="1" dirty="0" smtClean="0">
                <a:solidFill>
                  <a:srgbClr val="C00000"/>
                </a:solidFill>
              </a:rPr>
              <a:t>, </a:t>
            </a:r>
            <a:r>
              <a:rPr lang="ru-RU" sz="2400" b="1" dirty="0" err="1" smtClean="0">
                <a:solidFill>
                  <a:srgbClr val="C00000"/>
                </a:solidFill>
              </a:rPr>
              <a:t>які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допускають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учні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під</a:t>
            </a:r>
            <a:r>
              <a:rPr lang="ru-RU" sz="2400" b="1" dirty="0" smtClean="0">
                <a:solidFill>
                  <a:srgbClr val="C00000"/>
                </a:solidFill>
              </a:rPr>
              <a:t> час </a:t>
            </a:r>
            <a:r>
              <a:rPr lang="ru-RU" sz="2400" b="1" dirty="0" err="1" smtClean="0">
                <a:solidFill>
                  <a:srgbClr val="C00000"/>
                </a:solidFill>
              </a:rPr>
              <a:t>написання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олімпіад</a:t>
            </a:r>
            <a:r>
              <a:rPr lang="ru-RU" sz="2400" b="1" dirty="0">
                <a:solidFill>
                  <a:srgbClr val="C00000"/>
                </a:solidFill>
              </a:rPr>
              <a:t>: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693063" y="1836739"/>
            <a:ext cx="697232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uk-UA" dirty="0" smtClean="0"/>
              <a:t>1.Пишуть на титульному листі;</a:t>
            </a:r>
          </a:p>
          <a:p>
            <a:pPr marL="0" indent="0" algn="just">
              <a:buNone/>
            </a:pPr>
            <a:r>
              <a:rPr lang="uk-UA" dirty="0" smtClean="0"/>
              <a:t>2. Не вчасно </a:t>
            </a:r>
            <a:r>
              <a:rPr lang="uk-UA" dirty="0" smtClean="0"/>
              <a:t>надсилають </a:t>
            </a:r>
            <a:r>
              <a:rPr lang="uk-UA" dirty="0" smtClean="0"/>
              <a:t>роботи;</a:t>
            </a:r>
          </a:p>
          <a:p>
            <a:pPr marL="0" indent="0" algn="just">
              <a:buNone/>
            </a:pPr>
            <a:r>
              <a:rPr lang="uk-UA" dirty="0" smtClean="0"/>
              <a:t>3. </a:t>
            </a:r>
            <a:r>
              <a:rPr lang="uk-UA" dirty="0" smtClean="0"/>
              <a:t>Неякісне </a:t>
            </a:r>
            <a:r>
              <a:rPr lang="uk-UA" dirty="0" smtClean="0"/>
              <a:t>фото робіт;</a:t>
            </a:r>
          </a:p>
          <a:p>
            <a:pPr marL="0" indent="0">
              <a:buNone/>
            </a:pPr>
            <a:r>
              <a:rPr lang="ru-RU" dirty="0" smtClean="0"/>
              <a:t>4. Не в </a:t>
            </a:r>
            <a:r>
              <a:rPr lang="ru-RU" dirty="0" err="1" smtClean="0"/>
              <a:t>форматі</a:t>
            </a:r>
            <a:r>
              <a:rPr lang="ru-RU" dirty="0" smtClean="0"/>
              <a:t> </a:t>
            </a:r>
            <a:r>
              <a:rPr lang="en-BZ" dirty="0" smtClean="0"/>
              <a:t>PDF</a:t>
            </a:r>
            <a:r>
              <a:rPr lang="ru-RU" dirty="0" smtClean="0"/>
              <a:t>;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5. </a:t>
            </a:r>
            <a:r>
              <a:rPr lang="ru-RU" dirty="0" err="1" smtClean="0"/>
              <a:t>Непідписані</a:t>
            </a:r>
            <a:r>
              <a:rPr lang="ru-RU" dirty="0" smtClean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r>
              <a:rPr lang="ru-RU" dirty="0" smtClean="0"/>
              <a:t>6. </a:t>
            </a:r>
            <a:r>
              <a:rPr lang="ru-RU" dirty="0" err="1" smtClean="0"/>
              <a:t>Невірно</a:t>
            </a:r>
            <a:r>
              <a:rPr lang="ru-RU" dirty="0" smtClean="0"/>
              <a:t> </a:t>
            </a:r>
            <a:r>
              <a:rPr lang="ru-RU" dirty="0" err="1" smtClean="0"/>
              <a:t>вказаний</a:t>
            </a:r>
            <a:r>
              <a:rPr lang="ru-RU" dirty="0" smtClean="0"/>
              <a:t> клас.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624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2143108" y="2714620"/>
            <a:ext cx="650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1643050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28794" y="642918"/>
            <a:ext cx="69294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3108" y="1714488"/>
            <a:ext cx="6572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2143116"/>
            <a:ext cx="57864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14613" y="2571744"/>
            <a:ext cx="478634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Дякуємо за увагу!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298</Words>
  <Application>Microsoft Office PowerPoint</Application>
  <PresentationFormat>Экран (4:3)</PresentationFormat>
  <Paragraphs>75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Про участь в І (районному) етапі  Всеукраїнських учнівських олімпіад  із навчальних предметів у 2025/2026  навчальному році</vt:lpstr>
      <vt:lpstr>Нормативна база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39</cp:revision>
  <cp:lastPrinted>2025-10-29T14:00:07Z</cp:lastPrinted>
  <dcterms:created xsi:type="dcterms:W3CDTF">2011-07-08T19:31:42Z</dcterms:created>
  <dcterms:modified xsi:type="dcterms:W3CDTF">2025-10-29T14:00:36Z</dcterms:modified>
</cp:coreProperties>
</file>